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1"/>
  </p:handoutMasterIdLst>
  <p:sldIdLst>
    <p:sldId id="2314" r:id="rId3"/>
    <p:sldId id="264" r:id="rId4"/>
    <p:sldId id="266" r:id="rId5"/>
    <p:sldId id="2306" r:id="rId6"/>
    <p:sldId id="267" r:id="rId7"/>
    <p:sldId id="2315" r:id="rId8"/>
    <p:sldId id="2333" r:id="rId9"/>
    <p:sldId id="2326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1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1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1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1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1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1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1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1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1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00FF"/>
    <a:srgbClr val="FF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218" y="102"/>
      </p:cViewPr>
      <p:guideLst>
        <p:guide orient="horz" pos="214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6ACA5BE-BFF7-4E63-B16E-B90B8314EF7B}" type="datetimeFigureOut">
              <a:rPr kumimoji="0" lang="zh-CN" altLang="en-US" sz="12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kumimoji="0" lang="zh-CN" altLang="en-US" sz="1200" b="1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DF45118-CBEB-42E6-8661-7FA4D5A033DA}" type="slidenum">
              <a:rPr kumimoji="0" lang="zh-CN" altLang="en-US" sz="12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kumimoji="0" lang="zh-CN" altLang="en-US" sz="1200" b="1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5704F17-35C1-40C6-A7BF-5BD773CFCB8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5704F17-35C1-40C6-A7BF-5BD773CFCB8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5704F17-35C1-40C6-A7BF-5BD773CFCB8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5704F17-35C1-40C6-A7BF-5BD773CFCB8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5704F17-35C1-40C6-A7BF-5BD773CFCB8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5704F17-35C1-40C6-A7BF-5BD773CFCB8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5704F17-35C1-40C6-A7BF-5BD773CFCB8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5704F17-35C1-40C6-A7BF-5BD773CFCB8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5704F17-35C1-40C6-A7BF-5BD773CFCB8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5704F17-35C1-40C6-A7BF-5BD773CFCB8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5704F17-35C1-40C6-A7BF-5BD773CFCB8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5704F17-35C1-40C6-A7BF-5BD773CFCB8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5704F17-35C1-40C6-A7BF-5BD773CFCB8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 indent="-285750"/>
            <a:r>
              <a:rPr lang="zh-CN" altLang="zh-CN" dirty="0"/>
              <a:t>第二级</a:t>
            </a:r>
            <a:endParaRPr lang="zh-CN" altLang="zh-CN" dirty="0"/>
          </a:p>
          <a:p>
            <a:pPr lvl="2" indent="-228600"/>
            <a:r>
              <a:rPr lang="zh-CN" altLang="zh-CN" dirty="0"/>
              <a:t>第三级</a:t>
            </a:r>
            <a:endParaRPr lang="zh-CN" altLang="zh-CN" dirty="0"/>
          </a:p>
          <a:p>
            <a:pPr lvl="3" indent="-228600"/>
            <a:r>
              <a:rPr lang="zh-CN" altLang="zh-CN" dirty="0"/>
              <a:t>第四级</a:t>
            </a:r>
            <a:endParaRPr lang="zh-CN" altLang="zh-CN" dirty="0"/>
          </a:p>
          <a:p>
            <a:pPr lvl="4" indent="-228600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buFont typeface="Arial" panose="020B0604020202020204" pitchFamily="34" charset="0"/>
              <a:buNone/>
              <a:defRPr sz="1400" b="0" i="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 b="0" i="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 b="0" i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5704F17-35C1-40C6-A7BF-5BD773CFCB88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idx="1"/>
          </p:nvPr>
        </p:nvSpPr>
        <p:spPr>
          <a:xfrm>
            <a:off x="77788" y="152400"/>
            <a:ext cx="8990013" cy="66294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填写说明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1.申请博士学位</a:t>
            </a:r>
            <a:r>
              <a:rPr kumimoji="0" lang="en-US" altLang="zh-CN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PPT</a:t>
            </a:r>
            <a:r>
              <a:rPr kumimoji="0" lang="zh-CN" alt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材料将用于学院分学位委员会和校学位委员会使用，请务必认真如实填写，因材料填写不规范影响到本人学位申请，由本人负责</a:t>
            </a:r>
            <a:r>
              <a:rPr kumimoji="0" lang="zh-CN" altLang="en-US" sz="2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CN" altLang="en-US" sz="2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2.请严格按照模板填写，</a:t>
            </a:r>
            <a:r>
              <a:rPr kumimoji="0" lang="zh-CN" altLang="en-US" sz="25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不允许对模板的结构做任何改动</a:t>
            </a:r>
            <a:r>
              <a:rPr kumimoji="0" lang="zh-CN" altLang="en-US" sz="25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</a:t>
            </a:r>
            <a:r>
              <a:rPr kumimoji="0" lang="zh-CN" alt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严禁更改</a:t>
            </a:r>
            <a:r>
              <a:rPr kumimoji="0" lang="zh-CN" altLang="en-US" sz="25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模板背景、字体大小，增加或减少ppt材料内容。</a:t>
            </a:r>
            <a:endParaRPr kumimoji="0" lang="zh-CN" altLang="en-US" sz="2500" b="1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3.每位博</a:t>
            </a:r>
            <a:r>
              <a:rPr kumimoji="0" lang="zh-CN" alt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士</a:t>
            </a:r>
            <a:r>
              <a:rPr kumimoji="0" lang="en-US" altLang="zh-CN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PPT</a:t>
            </a:r>
            <a:r>
              <a:rPr kumimoji="0" lang="zh-CN" alt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材料包括：</a:t>
            </a:r>
            <a:endParaRPr kumimoji="0" lang="zh-CN" altLang="en-US" sz="2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①基本信息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（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申请学位类别为：工学、理学、管理学、法学博士等，所在学院请写学院全称。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）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②</a:t>
            </a:r>
            <a:r>
              <a:rPr lang="zh-CN" altLang="en-US" sz="2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 panose="020B0604020202020204" pitchFamily="34" charset="0"/>
              </a:rPr>
              <a:t>博士论文评阅情况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③</a:t>
            </a:r>
            <a:r>
              <a:rPr lang="zh-CN" altLang="en-US" sz="2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 panose="020B0604020202020204" pitchFamily="34" charset="0"/>
              </a:rPr>
              <a:t>研究生学位论文修改情况登记表</a:t>
            </a:r>
            <a:r>
              <a:rPr lang="zh-CN" altLang="en-US" sz="2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Arial" panose="020B0604020202020204" pitchFamily="34" charset="0"/>
              </a:rPr>
              <a:t>（上述</a:t>
            </a:r>
            <a:r>
              <a:rPr lang="zh-CN" altLang="en-US" sz="2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charset="0"/>
                <a:sym typeface="Arial" panose="020B0604020202020204" pitchFamily="34" charset="0"/>
              </a:rPr>
              <a:t>②</a:t>
            </a:r>
            <a:r>
              <a:rPr lang="zh-CN" altLang="en-US" sz="2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Arial" panose="020B0604020202020204" pitchFamily="34" charset="0"/>
              </a:rPr>
              <a:t>中专家评阅意见出现“同意进行一定的修改，经导师审核后答辩”者需填写此页）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④</a:t>
            </a:r>
            <a:r>
              <a:rPr lang="zh-CN" altLang="en-US" sz="2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 panose="020B0604020202020204" pitchFamily="34" charset="0"/>
              </a:rPr>
              <a:t>答辩委员会的组成情况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⑤</a:t>
            </a:r>
            <a:r>
              <a:rPr lang="zh-CN" altLang="en-US" sz="2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 panose="020B0604020202020204" pitchFamily="34" charset="0"/>
              </a:rPr>
              <a:t>作者自述论文中主要的创新点</a:t>
            </a:r>
            <a:r>
              <a:rPr lang="zh-CN" altLang="en-US" sz="2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Arial" panose="020B0604020202020204" pitchFamily="34" charset="0"/>
              </a:rPr>
              <a:t>（应与论文评阅书中的保持一致。）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⑥</a:t>
            </a:r>
            <a:r>
              <a:rPr lang="zh-CN" altLang="en-US" sz="2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 panose="020B0604020202020204" pitchFamily="34" charset="0"/>
              </a:rPr>
              <a:t>研究生学术创新能力考察评价登记表</a:t>
            </a:r>
            <a:r>
              <a:rPr lang="zh-CN" altLang="en-US" sz="2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Arial" panose="020B0604020202020204" pitchFamily="34" charset="0"/>
              </a:rPr>
              <a:t>（请按照要求据实填写）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矩形 1"/>
          <p:cNvSpPr/>
          <p:nvPr/>
        </p:nvSpPr>
        <p:spPr>
          <a:xfrm>
            <a:off x="3427413" y="228600"/>
            <a:ext cx="2241550" cy="7080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zh-CN" altLang="zh-CN" sz="4000" i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  <a:endParaRPr lang="zh-CN" altLang="zh-CN" sz="1600" i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8" name="矩形 5"/>
          <p:cNvSpPr/>
          <p:nvPr/>
        </p:nvSpPr>
        <p:spPr>
          <a:xfrm>
            <a:off x="685800" y="1143000"/>
            <a:ext cx="1990725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zh-CN" sz="2800" i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姓</a:t>
            </a:r>
            <a:r>
              <a:rPr lang="en-US" altLang="zh-CN" sz="2800" i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    </a:t>
            </a:r>
            <a:r>
              <a:rPr lang="zh-CN" altLang="zh-CN" sz="2800" i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名：</a:t>
            </a:r>
            <a:endParaRPr lang="zh-CN" altLang="zh-CN" sz="2800" i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4099" name="矩形 7"/>
          <p:cNvSpPr/>
          <p:nvPr/>
        </p:nvSpPr>
        <p:spPr>
          <a:xfrm>
            <a:off x="5753100" y="1157288"/>
            <a:ext cx="1266825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800" i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年级</a:t>
            </a:r>
            <a:r>
              <a:rPr lang="zh-CN" altLang="zh-CN" sz="2800" i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：</a:t>
            </a:r>
            <a:endParaRPr lang="zh-CN" altLang="zh-CN" sz="2800" i="0" u="sng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4100" name="矩形 8"/>
          <p:cNvSpPr/>
          <p:nvPr/>
        </p:nvSpPr>
        <p:spPr>
          <a:xfrm>
            <a:off x="685800" y="1905000"/>
            <a:ext cx="1987550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800" i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所在学院</a:t>
            </a:r>
            <a:r>
              <a:rPr lang="zh-CN" altLang="zh-CN" sz="2800" i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：</a:t>
            </a:r>
            <a:endParaRPr lang="zh-CN" altLang="zh-CN" sz="2800" i="0" u="sng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4101" name="矩形 9"/>
          <p:cNvSpPr/>
          <p:nvPr/>
        </p:nvSpPr>
        <p:spPr>
          <a:xfrm>
            <a:off x="685800" y="2586038"/>
            <a:ext cx="1987550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800" i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专业名称</a:t>
            </a:r>
            <a:r>
              <a:rPr lang="zh-CN" altLang="zh-CN" sz="2800" i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：</a:t>
            </a:r>
            <a:endParaRPr lang="zh-CN" altLang="zh-CN" sz="2800" i="0" u="sng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4102" name="矩形 10"/>
          <p:cNvSpPr/>
          <p:nvPr/>
        </p:nvSpPr>
        <p:spPr>
          <a:xfrm>
            <a:off x="685800" y="3581400"/>
            <a:ext cx="2709863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800" i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申请学位类别：</a:t>
            </a:r>
            <a:endParaRPr lang="zh-CN" altLang="zh-CN" sz="2800" i="0" u="sng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4103" name="矩形 11"/>
          <p:cNvSpPr/>
          <p:nvPr/>
        </p:nvSpPr>
        <p:spPr>
          <a:xfrm>
            <a:off x="685800" y="4191000"/>
            <a:ext cx="1987550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800" i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导师</a:t>
            </a:r>
            <a:r>
              <a:rPr lang="zh-CN" altLang="zh-CN" sz="2800" i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姓名：</a:t>
            </a:r>
            <a:endParaRPr lang="zh-CN" altLang="zh-CN" sz="2800" i="0" u="sng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4104" name="矩形 12"/>
          <p:cNvSpPr/>
          <p:nvPr/>
        </p:nvSpPr>
        <p:spPr>
          <a:xfrm>
            <a:off x="685800" y="4995863"/>
            <a:ext cx="1987550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800" i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研究方向</a:t>
            </a:r>
            <a:r>
              <a:rPr lang="zh-CN" altLang="zh-CN" sz="2800" i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：</a:t>
            </a:r>
            <a:endParaRPr lang="zh-CN" altLang="zh-CN" sz="2800" i="0" u="sng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4105" name="矩形 13"/>
          <p:cNvSpPr/>
          <p:nvPr/>
        </p:nvSpPr>
        <p:spPr>
          <a:xfrm>
            <a:off x="685800" y="5638800"/>
            <a:ext cx="76962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2800" i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论文题目</a:t>
            </a:r>
            <a:r>
              <a:rPr lang="zh-CN" altLang="zh-CN" sz="2800" i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：</a:t>
            </a:r>
            <a:endParaRPr lang="zh-CN" altLang="zh-CN" sz="2800" i="0" u="sng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4106" name="Rectangle 4"/>
          <p:cNvSpPr/>
          <p:nvPr/>
        </p:nvSpPr>
        <p:spPr>
          <a:xfrm>
            <a:off x="768350" y="922338"/>
            <a:ext cx="7613650" cy="68262"/>
          </a:xfrm>
          <a:prstGeom prst="rect">
            <a:avLst/>
          </a:prstGeom>
          <a:gradFill rotWithShape="1">
            <a:gsLst>
              <a:gs pos="0">
                <a:srgbClr val="FAA712"/>
              </a:gs>
              <a:gs pos="100000">
                <a:srgbClr val="744D08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lIns="80147" tIns="40074" rIns="80147" bIns="40074" anchor="ctr" anchorCtr="0"/>
          <a:p>
            <a:pPr algn="ctr"/>
            <a:endParaRPr lang="zh-CN" altLang="en-US" sz="1200" dirty="0">
              <a:solidFill>
                <a:srgbClr val="003366"/>
              </a:solidFill>
              <a:latin typeface="仿宋_GB2312" panose="0201060903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hidden">
          <a:xfrm>
            <a:off x="815880" y="4876762"/>
            <a:ext cx="7337426" cy="360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744D08">
                  <a:alpha val="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none" lIns="80147" tIns="40074" rIns="80147" bIns="4007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1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仿宋_GB2312" panose="0201060903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hidden">
          <a:xfrm>
            <a:off x="815880" y="3392999"/>
            <a:ext cx="7337426" cy="360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744D08">
                  <a:alpha val="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none" lIns="80147" tIns="40074" rIns="80147" bIns="4007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1" i="1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仿宋_GB2312" panose="0201060903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109" name="矩形 1"/>
          <p:cNvSpPr/>
          <p:nvPr/>
        </p:nvSpPr>
        <p:spPr>
          <a:xfrm>
            <a:off x="2362200" y="1155700"/>
            <a:ext cx="909638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zh-CN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****</a:t>
            </a:r>
            <a:endParaRPr lang="zh-CN" altLang="zh-CN" sz="2800" i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4110" name="矩形 2"/>
          <p:cNvSpPr/>
          <p:nvPr/>
        </p:nvSpPr>
        <p:spPr>
          <a:xfrm>
            <a:off x="2362200" y="1878013"/>
            <a:ext cx="5233988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zh-CN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**</a:t>
            </a:r>
            <a:r>
              <a:rPr lang="zh-CN" altLang="en-US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********</a:t>
            </a:r>
            <a:r>
              <a:rPr lang="zh-CN" altLang="zh-CN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***</a:t>
            </a:r>
            <a:endParaRPr lang="zh-CN" altLang="zh-CN" sz="2800" i="0" u="sng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4111" name="矩形 3"/>
          <p:cNvSpPr/>
          <p:nvPr/>
        </p:nvSpPr>
        <p:spPr>
          <a:xfrm>
            <a:off x="2362200" y="2600325"/>
            <a:ext cx="572135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zh-CN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***</a:t>
            </a:r>
            <a:r>
              <a:rPr lang="zh-CN" altLang="en-US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************</a:t>
            </a:r>
            <a:r>
              <a:rPr lang="zh-CN" altLang="zh-CN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*</a:t>
            </a:r>
            <a:r>
              <a:rPr lang="zh-CN" altLang="en-US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*****</a:t>
            </a:r>
            <a:r>
              <a:rPr lang="zh-CN" altLang="zh-CN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*</a:t>
            </a:r>
            <a:endParaRPr lang="zh-CN" altLang="zh-CN" sz="2800" i="0" u="sng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4112" name="矩形 4"/>
          <p:cNvSpPr/>
          <p:nvPr/>
        </p:nvSpPr>
        <p:spPr>
          <a:xfrm>
            <a:off x="6883400" y="1157288"/>
            <a:ext cx="1270000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20**</a:t>
            </a:r>
            <a:r>
              <a:rPr lang="zh-CN" altLang="en-US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级</a:t>
            </a:r>
            <a:endParaRPr lang="zh-CN" altLang="zh-CN" sz="2800" i="0" u="sng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4113" name="矩形 5"/>
          <p:cNvSpPr/>
          <p:nvPr/>
        </p:nvSpPr>
        <p:spPr>
          <a:xfrm>
            <a:off x="3048000" y="3625850"/>
            <a:ext cx="1808163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zh-CN" altLang="en-US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工学 博士</a:t>
            </a:r>
            <a:endParaRPr lang="zh-CN" altLang="en-US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114" name="矩形 6"/>
          <p:cNvSpPr/>
          <p:nvPr/>
        </p:nvSpPr>
        <p:spPr>
          <a:xfrm>
            <a:off x="2341563" y="4206875"/>
            <a:ext cx="727075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zh-CN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***</a:t>
            </a:r>
            <a:endParaRPr lang="zh-CN" altLang="zh-CN" sz="2800" i="0" u="sng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4115" name="矩形 7"/>
          <p:cNvSpPr/>
          <p:nvPr/>
        </p:nvSpPr>
        <p:spPr>
          <a:xfrm>
            <a:off x="2341563" y="5024438"/>
            <a:ext cx="63627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zh-CN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*</a:t>
            </a:r>
            <a:r>
              <a:rPr lang="zh-CN" altLang="en-US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*************</a:t>
            </a:r>
            <a:r>
              <a:rPr lang="zh-CN" altLang="zh-CN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****</a:t>
            </a:r>
            <a:endParaRPr lang="zh-CN" altLang="zh-CN" sz="2800" i="0" u="sng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4116" name="矩形 8"/>
          <p:cNvSpPr/>
          <p:nvPr/>
        </p:nvSpPr>
        <p:spPr>
          <a:xfrm>
            <a:off x="2341563" y="5724525"/>
            <a:ext cx="60960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zh-CN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****</a:t>
            </a:r>
            <a:r>
              <a:rPr lang="zh-CN" altLang="en-US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**************************</a:t>
            </a:r>
            <a:r>
              <a:rPr lang="zh-CN" altLang="zh-CN" sz="2800" i="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*</a:t>
            </a:r>
            <a:endParaRPr lang="zh-CN" altLang="zh-CN" sz="2800" i="0" u="sng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2913"/>
            <a:ext cx="8229600" cy="522288"/>
          </a:xfrm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学校送审博士论文评阅情况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62000" y="1066800"/>
          <a:ext cx="7620000" cy="4572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56854"/>
                <a:gridCol w="4477186"/>
                <a:gridCol w="944089"/>
                <a:gridCol w="941770"/>
              </a:tblGrid>
              <a:tr h="114261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专家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4" marR="91444" marT="45714" marB="45714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评议专家</a:t>
                      </a:r>
                      <a:r>
                        <a:rPr kumimoji="0" lang="zh-CN" altLang="zh-CN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工作单位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4" marR="91444" marT="45714" marB="45714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zh-CN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是否优秀论文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4" marR="91444" marT="45714" marB="45714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zh-CN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是否同意答辩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4" marR="91444" marT="45714" marB="45714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5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专家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1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是</a:t>
                      </a:r>
                      <a:endParaRPr lang="zh-CN" altLang="en-US" sz="18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是</a:t>
                      </a:r>
                      <a:endParaRPr lang="zh-CN" altLang="en-US" sz="18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</a:tr>
              <a:tr h="685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专家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44" marR="91444" marT="45723" marB="45723" anchor="ctr"/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否</a:t>
                      </a:r>
                      <a:endParaRPr lang="zh-CN" altLang="en-US" sz="18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导师审核后答辩</a:t>
                      </a:r>
                      <a:endParaRPr lang="zh-CN" altLang="en-US" sz="12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</a:tr>
              <a:tr h="685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专家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3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否</a:t>
                      </a:r>
                      <a:endParaRPr lang="zh-CN" altLang="en-US" sz="18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是</a:t>
                      </a:r>
                      <a:endParaRPr lang="zh-CN" altLang="en-US" sz="18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</a:tr>
              <a:tr h="685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专家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4</a:t>
                      </a:r>
                      <a:endParaRPr lang="zh-CN" alt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44" marR="91444" marT="45723" marB="45723" anchor="ctr"/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</a:tr>
              <a:tr h="685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专家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5</a:t>
                      </a:r>
                      <a:endParaRPr lang="zh-CN" alt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44" marR="91444" marT="45723" marB="45723" anchor="ctr"/>
                </a:tc>
                <a:tc>
                  <a:txBody>
                    <a:bodyPr/>
                    <a:lstStyle/>
                    <a:p>
                      <a:endParaRPr lang="zh-CN" altLang="en-US" sz="1800" b="1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solidFill>
                          <a:srgbClr val="00000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4" marR="91444" marT="45723" marB="45723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Rectangle 2"/>
          <p:cNvSpPr/>
          <p:nvPr/>
        </p:nvSpPr>
        <p:spPr>
          <a:xfrm>
            <a:off x="1593850" y="152400"/>
            <a:ext cx="5949950" cy="587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r>
              <a:rPr lang="zh-CN" altLang="en-US" sz="3200" i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研究生学位论文修改情况登记表</a:t>
            </a:r>
            <a:endParaRPr lang="zh-CN" altLang="en-US" sz="3200" i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4" name="Rectangle 3"/>
          <p:cNvSpPr/>
          <p:nvPr/>
        </p:nvSpPr>
        <p:spPr>
          <a:xfrm>
            <a:off x="0" y="59134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endParaRPr lang="zh-CN" altLang="en-US" b="0" i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7172" name="Group 4"/>
          <p:cNvGraphicFramePr>
            <a:graphicFrameLocks noGrp="1"/>
          </p:cNvGraphicFramePr>
          <p:nvPr/>
        </p:nvGraphicFramePr>
        <p:xfrm>
          <a:off x="304800" y="838200"/>
          <a:ext cx="8610600" cy="5399088"/>
        </p:xfrm>
        <a:graphic>
          <a:graphicData uri="http://schemas.openxmlformats.org/drawingml/2006/table">
            <a:tbl>
              <a:tblPr/>
              <a:tblGrid>
                <a:gridCol w="8610600"/>
              </a:tblGrid>
              <a:tr h="4381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评阅专家提出的修改意见：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……</a:t>
                      </a: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31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研究生对论文修改情况的说明：</a:t>
                      </a:r>
                      <a:endParaRPr kumimoji="0" lang="zh-CN" altLang="zh-CN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9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……</a:t>
                      </a:r>
                      <a:endParaRPr kumimoji="0" lang="zh-CN" altLang="zh-CN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84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+mn-cs"/>
                        </a:rPr>
                        <a:t>指导教师的审核意见：</a:t>
                      </a:r>
                      <a:endParaRPr kumimoji="0" lang="zh-CN" altLang="zh-CN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4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……</a:t>
                      </a:r>
                      <a:endParaRPr kumimoji="0" lang="zh-CN" altLang="zh-CN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1" name="Rectangle 14"/>
          <p:cNvSpPr/>
          <p:nvPr/>
        </p:nvSpPr>
        <p:spPr>
          <a:xfrm>
            <a:off x="0" y="54229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endParaRPr lang="zh-CN" altLang="en-US" b="0" i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212" name="矩形 1"/>
          <p:cNvSpPr/>
          <p:nvPr/>
        </p:nvSpPr>
        <p:spPr>
          <a:xfrm>
            <a:off x="304800" y="6324600"/>
            <a:ext cx="8610600" cy="3381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1600" i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注：“博士论文评阅情况”有“</a:t>
            </a:r>
            <a:r>
              <a:rPr lang="zh-CN" altLang="en-US" sz="16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经导师审核后答辩”</a:t>
            </a:r>
            <a:r>
              <a:rPr lang="zh-CN" altLang="en-US" sz="1600" i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的</a:t>
            </a:r>
            <a:r>
              <a:rPr lang="zh-CN" altLang="en-US" sz="1600" i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须提供本页</a:t>
            </a:r>
            <a:r>
              <a:rPr lang="en-US" altLang="zh-CN" sz="1600" i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PPT</a:t>
            </a:r>
            <a:endParaRPr lang="zh-CN" altLang="en-US" sz="1600" i="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84200"/>
          </a:xfrm>
        </p:spPr>
        <p:txBody>
          <a:bodyPr vert="horz" wrap="square" lIns="91440" tIns="45720" rIns="91440" bIns="45720" anchor="ctr" anchorCtr="0">
            <a:spAutoFit/>
          </a:bodyPr>
          <a:p>
            <a:pPr eaLnBrk="1" hangingPunct="1"/>
            <a:r>
              <a:rPr lang="zh-CN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答辩委员会的组成情况</a:t>
            </a:r>
            <a:endParaRPr lang="zh-CN" altLang="zh-CN" sz="32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457200" y="990600"/>
          <a:ext cx="8458200" cy="54879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90600"/>
                <a:gridCol w="1676400"/>
                <a:gridCol w="1295400"/>
                <a:gridCol w="4495800"/>
              </a:tblGrid>
              <a:tr h="68574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zh-CN" sz="20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职务</a:t>
                      </a:r>
                      <a:endParaRPr kumimoji="0" lang="zh-CN" altLang="zh-CN" sz="2000" b="1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1442" marR="91442" marT="45717" marB="45717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姓名</a:t>
                      </a:r>
                      <a:endParaRPr kumimoji="0" lang="zh-CN" altLang="zh-CN" sz="2000" b="1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1442" marR="91442" marT="45717" marB="45717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职称</a:t>
                      </a:r>
                      <a:endParaRPr kumimoji="0" lang="zh-CN" altLang="zh-CN" sz="2000" b="1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1442" marR="91442" marT="45717" marB="45717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工作单位</a:t>
                      </a:r>
                      <a:endParaRPr kumimoji="0" lang="zh-CN" altLang="zh-CN" sz="2000" b="1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1442" marR="91442" marT="45717" marB="45717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603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主席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***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教授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*******</a:t>
                      </a:r>
                      <a:r>
                        <a:rPr kumimoji="0" lang="zh-CN" altLang="zh-CN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大学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</a:tr>
              <a:tr h="68603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委员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***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教授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sz="20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*******大学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</a:tr>
              <a:tr h="68603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委员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***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教授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sz="20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*******大学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</a:tr>
              <a:tr h="68603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委员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***</a:t>
                      </a:r>
                      <a:endParaRPr kumimoji="0" lang="zh-CN" altLang="zh-CN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教授</a:t>
                      </a:r>
                      <a:endParaRPr kumimoji="0" lang="zh-CN" altLang="zh-CN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*******大学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</a:tr>
              <a:tr h="68603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委员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***</a:t>
                      </a:r>
                      <a:endParaRPr kumimoji="0" lang="zh-CN" altLang="zh-CN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教授</a:t>
                      </a:r>
                      <a:endParaRPr kumimoji="0" lang="zh-CN" altLang="zh-CN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*******大学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</a:tr>
              <a:tr h="6860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</a:tr>
              <a:tr h="6860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91442" marR="91442" marT="45717" marB="45717"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内容占位符 2"/>
          <p:cNvGraphicFramePr>
            <a:graphicFrameLocks noGrp="1"/>
          </p:cNvGraphicFramePr>
          <p:nvPr>
            <p:ph idx="1"/>
          </p:nvPr>
        </p:nvGraphicFramePr>
        <p:xfrm>
          <a:off x="304800" y="304800"/>
          <a:ext cx="8534400" cy="6019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9998"/>
                <a:gridCol w="5626002"/>
                <a:gridCol w="609600"/>
                <a:gridCol w="609600"/>
                <a:gridCol w="609600"/>
                <a:gridCol w="609600"/>
              </a:tblGrid>
              <a:tr h="780798">
                <a:tc rowSpan="2" gridSpan="2">
                  <a:txBody>
                    <a:bodyPr/>
                    <a:lstStyle/>
                    <a:p>
                      <a:pPr algn="ctr"/>
                      <a:endParaRPr lang="en-US" altLang="zh-CN" sz="14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zh-CN" altLang="zh-CN" sz="2800" b="1" kern="1200" dirty="0">
                          <a:solidFill>
                            <a:srgbClr val="0000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作者自述论文中主要的创新点</a:t>
                      </a:r>
                      <a:endParaRPr lang="zh-CN" altLang="en-US" sz="2800" dirty="0">
                        <a:solidFill>
                          <a:srgbClr val="0000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CN" altLang="zh-CN" sz="1800" b="1" kern="1200" dirty="0">
                          <a:solidFill>
                            <a:srgbClr val="0000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评阅专家意见</a:t>
                      </a:r>
                      <a:endParaRPr lang="zh-CN" altLang="zh-CN" sz="1800" b="1" kern="1200" dirty="0">
                        <a:solidFill>
                          <a:srgbClr val="0000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algn="ctr"/>
                      <a:r>
                        <a:rPr lang="zh-CN" altLang="zh-CN" sz="12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（请在相应的栏目内</a:t>
                      </a:r>
                      <a:r>
                        <a:rPr lang="zh-CN" altLang="en-US" sz="12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填写数字</a:t>
                      </a:r>
                      <a:r>
                        <a:rPr lang="zh-CN" altLang="zh-CN" sz="12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  <a:endParaRPr lang="zh-CN" altLang="en-US" sz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03421">
                <a:tc vMerge="1" gridSpan="2">
                  <a:tcPr/>
                </a:tc>
                <a:tc vMerge="1"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solidFill>
                            <a:srgbClr val="0000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优秀</a:t>
                      </a:r>
                      <a:endParaRPr lang="zh-CN" altLang="en-US" sz="1400" dirty="0">
                        <a:solidFill>
                          <a:srgbClr val="0000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solidFill>
                            <a:srgbClr val="0000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良好</a:t>
                      </a:r>
                      <a:endParaRPr lang="zh-CN" altLang="en-US" sz="1400" dirty="0">
                        <a:solidFill>
                          <a:srgbClr val="0000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solidFill>
                            <a:srgbClr val="0000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一般</a:t>
                      </a:r>
                      <a:endParaRPr lang="zh-CN" altLang="en-US" sz="1400" dirty="0">
                        <a:solidFill>
                          <a:srgbClr val="0000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solidFill>
                            <a:srgbClr val="0000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差</a:t>
                      </a:r>
                      <a:endParaRPr lang="zh-CN" altLang="en-US" sz="1400" dirty="0">
                        <a:solidFill>
                          <a:srgbClr val="0000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</a:t>
                      </a:r>
                      <a:endParaRPr kumimoji="0" lang="zh-CN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****************</a:t>
                      </a:r>
                      <a:endParaRPr kumimoji="0" lang="zh-CN" alt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zh-CN" altLang="en-US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zh-CN" altLang="en-US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zh-CN" altLang="en-US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</a:t>
                      </a:r>
                      <a:endParaRPr kumimoji="0" lang="zh-CN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****************</a:t>
                      </a:r>
                      <a:endParaRPr kumimoji="0" lang="zh-CN" alt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zh-CN" altLang="en-US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zh-CN" altLang="en-US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zh-CN" altLang="en-US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3</a:t>
                      </a:r>
                      <a:endParaRPr kumimoji="0" lang="zh-CN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****************</a:t>
                      </a:r>
                      <a:endParaRPr kumimoji="0" lang="zh-CN" alt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zh-CN" altLang="en-US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zh-CN" altLang="en-US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4</a:t>
                      </a:r>
                      <a:endParaRPr kumimoji="0" lang="zh-CN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****************</a:t>
                      </a:r>
                      <a:endParaRPr kumimoji="0" lang="zh-CN" alt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zh-CN" altLang="en-US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zh-CN" altLang="en-US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86" name="文本框 1"/>
          <p:cNvSpPr txBox="1"/>
          <p:nvPr/>
        </p:nvSpPr>
        <p:spPr>
          <a:xfrm>
            <a:off x="330200" y="6400800"/>
            <a:ext cx="8509000" cy="3698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i="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“创新点评价意见”优良率：</a:t>
            </a:r>
            <a:r>
              <a:rPr lang="en-US" altLang="zh-CN" i="0" u="sng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******%</a:t>
            </a:r>
            <a:endParaRPr lang="zh-CN" altLang="en-US" i="0" u="sng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0562"/>
          </a:xfrm>
        </p:spPr>
        <p:txBody>
          <a:bodyPr anchor="ctr" anchorCtr="0"/>
          <a:p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博士研究生学术创新能力考察评价登记表（</a:t>
            </a: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503555" y="1265555"/>
          <a:ext cx="8182610" cy="499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7335"/>
                <a:gridCol w="3314065"/>
                <a:gridCol w="1496695"/>
                <a:gridCol w="916940"/>
                <a:gridCol w="917575"/>
              </a:tblGrid>
              <a:tr h="469265">
                <a:tc gridSpan="5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考察评议专家组组成</a:t>
                      </a:r>
                      <a:endParaRPr lang="zh-CN" altLang="en-US" sz="1400" b="1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900">
                <a:tc>
                  <a:txBody>
                    <a:bodyPr/>
                    <a:p>
                      <a:pPr algn="ctr" fontAlgn="base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专家姓名</a:t>
                      </a:r>
                      <a:endParaRPr lang="zh-CN" altLang="en-US" sz="14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工作单位</a:t>
                      </a:r>
                      <a:endParaRPr lang="zh-CN" altLang="en-US" sz="14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职称</a:t>
                      </a:r>
                      <a:endParaRPr lang="zh-CN" altLang="en-US" sz="14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是否博导</a:t>
                      </a:r>
                      <a:endParaRPr lang="zh-CN" altLang="en-US" sz="14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备注</a:t>
                      </a:r>
                      <a:endParaRPr lang="zh-CN" altLang="en-US" sz="14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795"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endParaRPr lang="zh-CN" altLang="en-US" sz="1400" b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400" b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组长</a:t>
                      </a:r>
                      <a:endParaRPr lang="zh-CN" altLang="en-US" sz="1400" b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605"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auto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1400" b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auto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成员</a:t>
                      </a:r>
                      <a:endParaRPr lang="zh-CN" altLang="en-US" sz="1400" b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530"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auto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4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成员</a:t>
                      </a:r>
                      <a:endParaRPr lang="zh-CN" altLang="en-US" sz="1400" b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485"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auto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4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成员</a:t>
                      </a:r>
                      <a:endParaRPr lang="zh-CN" altLang="en-US" sz="1400" b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auto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4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成员</a:t>
                      </a:r>
                      <a:endParaRPr lang="zh-CN" altLang="en-US" sz="1400" b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2865"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400" b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评议专家组的考察评价意见：</a:t>
                      </a:r>
                      <a:endParaRPr lang="zh-CN" altLang="en-US" sz="1400" b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altLang="en-US" sz="1400" b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       </a:t>
                      </a:r>
                      <a:r>
                        <a:rPr lang="zh-CN" altLang="en-US" sz="1400" b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博士研究生的学术创新能力达到博士毕业要求。</a:t>
                      </a:r>
                      <a:endParaRPr lang="zh-CN" altLang="en-US" sz="1400" b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indent="0">
                        <a:buNone/>
                      </a:pPr>
                      <a:endParaRPr lang="zh-CN" altLang="en-US" sz="1400" b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altLang="en-US" sz="1400" b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同意：      人             不同意：     人                                     </a:t>
                      </a:r>
                      <a:endParaRPr lang="zh-CN" altLang="en-US" sz="1400" b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indent="0">
                        <a:buNone/>
                      </a:pPr>
                      <a:endParaRPr lang="zh-CN" altLang="en-US" sz="1400" b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altLang="en-US" sz="1400" b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                                                                                       </a:t>
                      </a:r>
                      <a:r>
                        <a:rPr lang="en-US" altLang="zh-CN" sz="1400" b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   </a:t>
                      </a:r>
                      <a:r>
                        <a:rPr lang="zh-CN" altLang="en-US" sz="1400" b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         年       月      日</a:t>
                      </a:r>
                      <a:endParaRPr lang="zh-CN" altLang="en-US" sz="1400" b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>
          <a:xfrm>
            <a:off x="492125" y="139700"/>
            <a:ext cx="8229600" cy="720725"/>
          </a:xfrm>
        </p:spPr>
        <p:txBody>
          <a:bodyPr anchor="ctr" anchorCtr="0"/>
          <a:p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博士研究生学术创新能力考察评价登记表（</a:t>
            </a: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474663" y="981075"/>
          <a:ext cx="8385810" cy="4881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875"/>
                <a:gridCol w="2872740"/>
                <a:gridCol w="2125980"/>
                <a:gridCol w="953135"/>
                <a:gridCol w="946785"/>
                <a:gridCol w="582295"/>
              </a:tblGrid>
              <a:tr h="448310">
                <a:tc gridSpan="6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在学期间取得学术研究成果情况</a:t>
                      </a:r>
                      <a:endParaRPr lang="zh-CN" altLang="en-US" sz="1400" b="1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780415">
                <a:tc>
                  <a:txBody>
                    <a:bodyPr/>
                    <a:p>
                      <a:pPr algn="ctr" fontAlgn="base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成果类型</a:t>
                      </a:r>
                      <a:endParaRPr lang="zh-CN" altLang="en-US" sz="14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成果名称</a:t>
                      </a:r>
                      <a:endParaRPr lang="zh-CN" altLang="en-US" sz="14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成果公开情况（期刊名称、会议名称、出版社、获奖等级、专利授权号等）</a:t>
                      </a:r>
                      <a:endParaRPr lang="zh-CN" altLang="en-US" sz="14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作者排序</a:t>
                      </a:r>
                      <a:endParaRPr lang="zh-CN" altLang="en-US" sz="14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成果时间</a:t>
                      </a:r>
                      <a:endParaRPr lang="zh-CN" altLang="en-US" sz="14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base">
                        <a:buClrTx/>
                        <a:buSzTx/>
                        <a:buFontTx/>
                        <a:buNone/>
                      </a:pPr>
                      <a:endParaRPr lang="zh-CN" altLang="en-US" sz="14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base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备注</a:t>
                      </a:r>
                      <a:endParaRPr lang="zh-CN" altLang="en-US" sz="1400" b="1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737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693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9550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206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95504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206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68" name="文本框 99"/>
          <p:cNvSpPr txBox="1"/>
          <p:nvPr/>
        </p:nvSpPr>
        <p:spPr>
          <a:xfrm>
            <a:off x="565150" y="6213475"/>
            <a:ext cx="82842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zh-CN" altLang="zh-CN" sz="1200" i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注：“成果类型”包括但不限于学术论文、发明专利、科学技术奖等，与学院考核通过《博士研究生学术创新能力考察评价登记表保持一致》（表格可续）。</a:t>
            </a:r>
            <a:endParaRPr lang="zh-CN" altLang="zh-CN" sz="1200" i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0eaed970-283d-4317-9782-6bf4280e1471}"/>
</p:tagLst>
</file>

<file path=ppt/tags/tag2.xml><?xml version="1.0" encoding="utf-8"?>
<p:tagLst xmlns:p="http://schemas.openxmlformats.org/presentationml/2006/main">
  <p:tag name="KSO_WM_UNIT_TABLE_BEAUTIFY" val="smartTable{8969980f-486e-4280-8de4-9a2667bc93ed}"/>
  <p:tag name="TABLE_ENDDRAG_ORIGIN_RECT" val="644*396"/>
  <p:tag name="TABLE_ENDDRAG_RECT" val="39*99*644*396"/>
</p:tagLst>
</file>

<file path=ppt/tags/tag3.xml><?xml version="1.0" encoding="utf-8"?>
<p:tagLst xmlns:p="http://schemas.openxmlformats.org/presentationml/2006/main">
  <p:tag name="KSO_WM_UNIT_TABLE_BEAUTIFY" val="smartTable{46a60db7-d09d-4d8e-8900-fa5dfcb242f9}"/>
</p:tagLst>
</file>

<file path=ppt/theme/theme1.xml><?xml version="1.0" encoding="utf-8"?>
<a:theme xmlns:a="http://schemas.openxmlformats.org/drawingml/2006/main" name="默认设计模板">
  <a:themeElements>
    <a:clrScheme name="默认设计模板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0000" tIns="46800" rIns="90000" bIns="4680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0000" tIns="46800" rIns="90000" bIns="4680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2536</Words>
  <Application>WPS 演示</Application>
  <PresentationFormat>全屏显示(4:3)</PresentationFormat>
  <Paragraphs>376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黑体</vt:lpstr>
      <vt:lpstr>Calibri</vt:lpstr>
      <vt:lpstr>微软雅黑</vt:lpstr>
      <vt:lpstr>仿宋_GB2312</vt:lpstr>
      <vt:lpstr>Times New Roman</vt:lpstr>
      <vt:lpstr>仿宋</vt:lpstr>
      <vt:lpstr>Arial Unicode MS</vt:lpstr>
      <vt:lpstr>默认设计模板</vt:lpstr>
      <vt:lpstr>PowerPoint 演示文稿</vt:lpstr>
      <vt:lpstr>PowerPoint 演示文稿</vt:lpstr>
      <vt:lpstr>学校送审博士论文评阅情况</vt:lpstr>
      <vt:lpstr>PowerPoint 演示文稿</vt:lpstr>
      <vt:lpstr>答辩委员会的组成情况</vt:lpstr>
      <vt:lpstr>PowerPoint 演示文稿</vt:lpstr>
      <vt:lpstr>博士研究生学术创新能力考察评价登记表（1）</vt:lpstr>
      <vt:lpstr>博士研究生学术创新能力考察评价登记表（2）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轻舟</cp:lastModifiedBy>
  <cp:revision>328</cp:revision>
  <dcterms:created xsi:type="dcterms:W3CDTF">2012-10-10T01:21:00Z</dcterms:created>
  <dcterms:modified xsi:type="dcterms:W3CDTF">2021-10-27T03:53:18Z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2052-11.1.0.10938</vt:lpwstr>
  </property>
  <property fmtid="{D5CDD505-2E9C-101B-9397-08002B2CF9AE}" pid="4" name="ICV">
    <vt:lpwstr>7B0E36ED194B4A589C13A794074EB7EE</vt:lpwstr>
  </property>
</Properties>
</file>